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11"/>
  </p:notesMasterIdLst>
  <p:handoutMasterIdLst>
    <p:handoutMasterId r:id="rId12"/>
  </p:handoutMasterIdLst>
  <p:sldIdLst>
    <p:sldId id="317" r:id="rId2"/>
    <p:sldId id="258" r:id="rId3"/>
    <p:sldId id="259" r:id="rId4"/>
    <p:sldId id="260" r:id="rId5"/>
    <p:sldId id="292" r:id="rId6"/>
    <p:sldId id="316" r:id="rId7"/>
    <p:sldId id="318" r:id="rId8"/>
    <p:sldId id="321" r:id="rId9"/>
    <p:sldId id="319" r:id="rId10"/>
  </p:sldIdLst>
  <p:sldSz cx="9144000" cy="6858000" type="screen4x3"/>
  <p:notesSz cx="9945688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lvia" initials="S" lastIdx="1" clrIdx="0">
    <p:extLst>
      <p:ext uri="{19B8F6BF-5375-455C-9EA6-DF929625EA0E}">
        <p15:presenceInfo xmlns:p15="http://schemas.microsoft.com/office/powerpoint/2012/main" userId="Silv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646" autoAdjust="0"/>
  </p:normalViewPr>
  <p:slideViewPr>
    <p:cSldViewPr>
      <p:cViewPr varScale="1">
        <p:scale>
          <a:sx n="82" d="100"/>
          <a:sy n="82" d="100"/>
        </p:scale>
        <p:origin x="147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9798" cy="342900"/>
          </a:xfrm>
          <a:prstGeom prst="rect">
            <a:avLst/>
          </a:prstGeom>
        </p:spPr>
        <p:txBody>
          <a:bodyPr vert="horz" lIns="92571" tIns="46286" rIns="92571" bIns="46286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633590" y="1"/>
            <a:ext cx="4309798" cy="342900"/>
          </a:xfrm>
          <a:prstGeom prst="rect">
            <a:avLst/>
          </a:prstGeom>
        </p:spPr>
        <p:txBody>
          <a:bodyPr vert="horz" lIns="92571" tIns="46286" rIns="92571" bIns="46286" rtlCol="0"/>
          <a:lstStyle>
            <a:lvl1pPr algn="r">
              <a:defRPr sz="1300"/>
            </a:lvl1pPr>
          </a:lstStyle>
          <a:p>
            <a:fld id="{9B2FAF03-F4C1-4F05-8382-47AB0B7A54BD}" type="datetimeFigureOut">
              <a:rPr lang="it-IT" smtClean="0"/>
              <a:t>12/06/2021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513911"/>
            <a:ext cx="4309798" cy="342900"/>
          </a:xfrm>
          <a:prstGeom prst="rect">
            <a:avLst/>
          </a:prstGeom>
        </p:spPr>
        <p:txBody>
          <a:bodyPr vert="horz" lIns="92571" tIns="46286" rIns="92571" bIns="46286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633590" y="6513911"/>
            <a:ext cx="4309798" cy="342900"/>
          </a:xfrm>
          <a:prstGeom prst="rect">
            <a:avLst/>
          </a:prstGeom>
        </p:spPr>
        <p:txBody>
          <a:bodyPr vert="horz" lIns="92571" tIns="46286" rIns="92571" bIns="46286" rtlCol="0" anchor="b"/>
          <a:lstStyle>
            <a:lvl1pPr algn="r">
              <a:defRPr sz="1300"/>
            </a:lvl1pPr>
          </a:lstStyle>
          <a:p>
            <a:fld id="{6C88BF3C-4A3A-4AFB-A2F1-F4F622765B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08364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310095" cy="343591"/>
          </a:xfrm>
          <a:prstGeom prst="rect">
            <a:avLst/>
          </a:prstGeom>
        </p:spPr>
        <p:txBody>
          <a:bodyPr vert="horz" lIns="88636" tIns="44318" rIns="88636" bIns="44318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633372" y="2"/>
            <a:ext cx="4310095" cy="343591"/>
          </a:xfrm>
          <a:prstGeom prst="rect">
            <a:avLst/>
          </a:prstGeom>
        </p:spPr>
        <p:txBody>
          <a:bodyPr vert="horz" lIns="88636" tIns="44318" rIns="88636" bIns="44318" rtlCol="0"/>
          <a:lstStyle>
            <a:lvl1pPr algn="r">
              <a:defRPr sz="1200"/>
            </a:lvl1pPr>
          </a:lstStyle>
          <a:p>
            <a:fld id="{55D292D3-5384-4691-B5A9-BD06F7DB68BC}" type="datetimeFigureOut">
              <a:rPr lang="it-IT" smtClean="0"/>
              <a:t>12/06/2021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430588" y="858838"/>
            <a:ext cx="3084512" cy="2312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636" tIns="44318" rIns="88636" bIns="44318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94126" y="3300819"/>
            <a:ext cx="7957439" cy="2699799"/>
          </a:xfrm>
          <a:prstGeom prst="rect">
            <a:avLst/>
          </a:prstGeom>
        </p:spPr>
        <p:txBody>
          <a:bodyPr vert="horz" lIns="88636" tIns="44318" rIns="88636" bIns="44318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6514409"/>
            <a:ext cx="4310095" cy="343591"/>
          </a:xfrm>
          <a:prstGeom prst="rect">
            <a:avLst/>
          </a:prstGeom>
        </p:spPr>
        <p:txBody>
          <a:bodyPr vert="horz" lIns="88636" tIns="44318" rIns="88636" bIns="44318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633372" y="6514409"/>
            <a:ext cx="4310095" cy="343591"/>
          </a:xfrm>
          <a:prstGeom prst="rect">
            <a:avLst/>
          </a:prstGeom>
        </p:spPr>
        <p:txBody>
          <a:bodyPr vert="horz" lIns="88636" tIns="44318" rIns="88636" bIns="44318" rtlCol="0" anchor="b"/>
          <a:lstStyle>
            <a:lvl1pPr algn="r">
              <a:defRPr sz="1200"/>
            </a:lvl1pPr>
          </a:lstStyle>
          <a:p>
            <a:fld id="{D1F7DDBD-C8C0-4865-8200-A09849B4FC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53393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7DDBD-C8C0-4865-8200-A09849B4FC7F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8826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C02BA-7F0D-43B4-8BD0-7DEB9B1F24DE}" type="datetime1">
              <a:rPr lang="it-IT" smtClean="0"/>
              <a:t>12/06/2021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91F2-637D-4219-B1F3-D3BCD1CD420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9090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E5085-1A9C-4ED6-9CCC-BF702816EF80}" type="datetime1">
              <a:rPr lang="it-IT" smtClean="0"/>
              <a:t>12/06/2021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91F2-637D-4219-B1F3-D3BCD1CD420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252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A297-BAF2-42B8-A77F-C70D029C6202}" type="datetime1">
              <a:rPr lang="it-IT" smtClean="0"/>
              <a:t>12/06/2021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91F2-637D-4219-B1F3-D3BCD1CD420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9702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6C4F4-139F-480D-BD55-A62BF9EC50DD}" type="datetime1">
              <a:rPr lang="it-IT" smtClean="0"/>
              <a:t>12/06/2021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91F2-637D-4219-B1F3-D3BCD1CD420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9280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DB4DD-0324-4E18-9246-F4053330012C}" type="datetime1">
              <a:rPr lang="it-IT" smtClean="0"/>
              <a:t>12/06/2021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91F2-637D-4219-B1F3-D3BCD1CD420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1075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4654-2069-4831-9369-ADCD68671CCB}" type="datetime1">
              <a:rPr lang="it-IT" smtClean="0"/>
              <a:t>12/06/2021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91F2-637D-4219-B1F3-D3BCD1CD420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495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F374-16A9-49E4-8CA8-44B5F8143E11}" type="datetime1">
              <a:rPr lang="it-IT" smtClean="0"/>
              <a:t>12/06/2021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91F2-637D-4219-B1F3-D3BCD1CD420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3043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30FB-66B2-4FC7-8531-19E8DD6D7934}" type="datetime1">
              <a:rPr lang="it-IT" smtClean="0"/>
              <a:t>12/06/2021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91F2-637D-4219-B1F3-D3BCD1CD420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0663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094CC-9C6E-4952-86B4-3AF389FE0B65}" type="datetime1">
              <a:rPr lang="it-IT" smtClean="0"/>
              <a:t>12/06/2021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91F2-637D-4219-B1F3-D3BCD1CD420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1307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48CC2-3A47-4688-BF4F-57107815EE83}" type="datetime1">
              <a:rPr lang="it-IT" smtClean="0"/>
              <a:t>12/06/2021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91F2-637D-4219-B1F3-D3BCD1CD420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8743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9B62-E08B-4893-AA0D-33EE955FB562}" type="datetime1">
              <a:rPr lang="it-IT" smtClean="0"/>
              <a:t>12/06/2021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91F2-637D-4219-B1F3-D3BCD1CD420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2323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3E3F1-015A-466F-A24F-E5F03F69D6F1}" type="datetime1">
              <a:rPr lang="it-IT" smtClean="0"/>
              <a:t>12/06/2021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B91F2-637D-4219-B1F3-D3BCD1CD420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2518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755576" y="1124743"/>
            <a:ext cx="7776864" cy="238521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it-IT" sz="6000" b="1" dirty="0"/>
              <a:t>ASSEMBLEA ORDINARIA DEI SOCI</a:t>
            </a: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755576" y="3602038"/>
            <a:ext cx="7776864" cy="16557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it-IT" sz="3200" dirty="0"/>
          </a:p>
          <a:p>
            <a:r>
              <a:rPr lang="it-IT" sz="3200" dirty="0"/>
              <a:t>Torino, 17 giugno 2021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576FB295-F5D0-4F74-9BDF-6D074F3070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6154164"/>
            <a:ext cx="1296144" cy="49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171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064896" cy="113813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b="1" dirty="0">
                <a:latin typeface="+mn-lt"/>
              </a:rPr>
              <a:t>RENDICONTO ECONOMICO </a:t>
            </a:r>
            <a:br>
              <a:rPr lang="it-IT" b="1" dirty="0">
                <a:latin typeface="+mn-lt"/>
              </a:rPr>
            </a:br>
            <a:r>
              <a:rPr lang="it-IT" b="1" dirty="0">
                <a:latin typeface="+mn-lt"/>
              </a:rPr>
              <a:t>ANNO 2020</a:t>
            </a: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8475995"/>
              </p:ext>
            </p:extLst>
          </p:nvPr>
        </p:nvGraphicFramePr>
        <p:xfrm>
          <a:off x="395536" y="2204864"/>
          <a:ext cx="8064896" cy="300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CONTO  CORRENTE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r>
                        <a:rPr lang="it-IT" sz="2000" b="1" dirty="0"/>
                        <a:t>Disponibilità al 31/12/2019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/>
                        <a:t>€ 17.309,87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/>
                      <a:r>
                        <a:rPr lang="it-IT" sz="2000" b="1" dirty="0"/>
                        <a:t>Entrate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/>
                        <a:t>€ 28.026,58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/>
                      <a:r>
                        <a:rPr lang="it-IT" sz="2000" b="1" dirty="0"/>
                        <a:t>Uscite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/>
                        <a:t>€ </a:t>
                      </a:r>
                      <a:r>
                        <a:rPr lang="it-IT" sz="2000" b="1" dirty="0">
                          <a:solidFill>
                            <a:schemeClr val="tx1"/>
                          </a:solidFill>
                        </a:rPr>
                        <a:t>26.591,23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/>
                      <a:r>
                        <a:rPr lang="it-IT" sz="2000" b="1" dirty="0"/>
                        <a:t>Disponibilità al 31/12/2020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/>
                        <a:t>€ </a:t>
                      </a:r>
                      <a:r>
                        <a:rPr lang="it-IT" sz="2000" b="1" dirty="0">
                          <a:solidFill>
                            <a:schemeClr val="tx1"/>
                          </a:solidFill>
                        </a:rPr>
                        <a:t>18.745,22</a:t>
                      </a:r>
                    </a:p>
                    <a:p>
                      <a:pPr algn="ctr"/>
                      <a:endParaRPr lang="it-I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F962A2BB-71DC-430B-AA6E-AC3975606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91F2-637D-4219-B1F3-D3BCD1CD4200}" type="slidenum">
              <a:rPr lang="it-IT" smtClean="0"/>
              <a:pPr/>
              <a:t>2</a:t>
            </a:fld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F96F8A0F-B29C-4125-B354-F8E51EA83A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6154164"/>
            <a:ext cx="1296144" cy="49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848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0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0363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b="1" dirty="0">
                <a:latin typeface="+mn-lt"/>
              </a:rPr>
              <a:t>ENTRATE ANNO 2020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385150"/>
              </p:ext>
            </p:extLst>
          </p:nvPr>
        </p:nvGraphicFramePr>
        <p:xfrm>
          <a:off x="628650" y="2017682"/>
          <a:ext cx="7886700" cy="3592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9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70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3073">
                <a:tc>
                  <a:txBody>
                    <a:bodyPr/>
                    <a:lstStyle/>
                    <a:p>
                      <a:r>
                        <a:rPr lang="it-IT" sz="2000" b="1" dirty="0"/>
                        <a:t>TIPOLOGIA ENTRATE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b="1" dirty="0"/>
                        <a:t>IMPORTO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116">
                <a:tc>
                  <a:txBody>
                    <a:bodyPr/>
                    <a:lstStyle/>
                    <a:p>
                      <a:r>
                        <a:rPr lang="it-IT" sz="2000" dirty="0"/>
                        <a:t>Quote associative (22 associati)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b="1" dirty="0"/>
                        <a:t>€ 1.100,00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116">
                <a:tc>
                  <a:txBody>
                    <a:bodyPr/>
                    <a:lstStyle/>
                    <a:p>
                      <a:r>
                        <a:rPr lang="it-IT" sz="2000" dirty="0"/>
                        <a:t>Donazioni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b="1" dirty="0"/>
                        <a:t>€ 6.497,73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16">
                <a:tc>
                  <a:txBody>
                    <a:bodyPr/>
                    <a:lstStyle/>
                    <a:p>
                      <a:r>
                        <a:rPr lang="it-IT" sz="2000" dirty="0"/>
                        <a:t>Fondazione CRT (Antropologia in clinica)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b="1" dirty="0"/>
                        <a:t>€ 6.000,00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116">
                <a:tc>
                  <a:txBody>
                    <a:bodyPr/>
                    <a:lstStyle/>
                    <a:p>
                      <a:r>
                        <a:rPr lang="it-IT" sz="2000" dirty="0"/>
                        <a:t>Fondazione CRT (Elisa 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b="1" dirty="0"/>
                        <a:t>€ 6.000,00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116">
                <a:tc>
                  <a:txBody>
                    <a:bodyPr/>
                    <a:lstStyle/>
                    <a:p>
                      <a:r>
                        <a:rPr lang="it-IT" sz="2000" dirty="0"/>
                        <a:t>Regione Piemonte (Saldo Burkina</a:t>
                      </a:r>
                      <a:r>
                        <a:rPr lang="it-IT" sz="2000" baseline="0" dirty="0"/>
                        <a:t> 3)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b="1" dirty="0"/>
                        <a:t>€ 3.239,75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116">
                <a:tc>
                  <a:txBody>
                    <a:bodyPr/>
                    <a:lstStyle/>
                    <a:p>
                      <a:r>
                        <a:rPr lang="it-IT" sz="2000" dirty="0"/>
                        <a:t>Contributo</a:t>
                      </a:r>
                      <a:r>
                        <a:rPr lang="it-IT" sz="2000" baseline="0" dirty="0"/>
                        <a:t> 5xmille, anno 2018 su 2017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b="1" dirty="0"/>
                        <a:t>€ 3.432,47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116">
                <a:tc>
                  <a:txBody>
                    <a:bodyPr/>
                    <a:lstStyle/>
                    <a:p>
                      <a:r>
                        <a:rPr lang="it-IT" sz="2000" dirty="0"/>
                        <a:t>Contributo</a:t>
                      </a:r>
                      <a:r>
                        <a:rPr lang="it-IT" sz="2000" baseline="0" dirty="0"/>
                        <a:t> 5xmille, anno 2019 su 2018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b="1" dirty="0"/>
                        <a:t>€ 1.756,63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116">
                <a:tc>
                  <a:txBody>
                    <a:bodyPr/>
                    <a:lstStyle/>
                    <a:p>
                      <a:r>
                        <a:rPr lang="it-IT" sz="2000" b="1" dirty="0"/>
                        <a:t>Totale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b="1" dirty="0"/>
                        <a:t>€</a:t>
                      </a:r>
                      <a:r>
                        <a:rPr lang="it-IT" sz="2000" dirty="0"/>
                        <a:t> </a:t>
                      </a:r>
                      <a:r>
                        <a:rPr lang="it-IT" sz="2000" b="1" dirty="0"/>
                        <a:t>28.026,58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A41C6197-7BFB-473C-BAE4-DAF175E41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91F2-637D-4219-B1F3-D3BCD1CD4200}" type="slidenum">
              <a:rPr lang="it-IT" smtClean="0"/>
              <a:pPr/>
              <a:t>3</a:t>
            </a:fld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F1AC9BB5-5FE2-44F8-AD47-E6D0789D4C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6154164"/>
            <a:ext cx="1296144" cy="49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848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0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USCITE ANNO 2020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9636432"/>
              </p:ext>
            </p:extLst>
          </p:nvPr>
        </p:nvGraphicFramePr>
        <p:xfrm>
          <a:off x="457200" y="1527123"/>
          <a:ext cx="8229600" cy="43221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98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10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3553">
                <a:tc>
                  <a:txBody>
                    <a:bodyPr/>
                    <a:lstStyle/>
                    <a:p>
                      <a:r>
                        <a:rPr lang="it-IT" sz="1600" dirty="0"/>
                        <a:t>TIPOLOGIA USCITE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/>
                        <a:t>IMPORTO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5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Progetto  «Ottimizzazione dell’uso degli antibiotici in ospedale»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800" b="1" dirty="0"/>
                        <a:t>€ 6.000,00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553">
                <a:tc>
                  <a:txBody>
                    <a:bodyPr/>
                    <a:lstStyle/>
                    <a:p>
                      <a:r>
                        <a:rPr lang="it-IT" sz="1800" dirty="0"/>
                        <a:t>Progetto</a:t>
                      </a:r>
                      <a:r>
                        <a:rPr lang="it-IT" sz="1800" baseline="0" dirty="0"/>
                        <a:t>  «Elisa 9 - prevenzione nell’arco della vita»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800" b="1" dirty="0"/>
                        <a:t>€ 5.500,00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682">
                <a:tc>
                  <a:txBody>
                    <a:bodyPr/>
                    <a:lstStyle/>
                    <a:p>
                      <a:r>
                        <a:rPr lang="it-IT" sz="1800" dirty="0"/>
                        <a:t>Progetto</a:t>
                      </a:r>
                      <a:r>
                        <a:rPr lang="it-IT" sz="1800" baseline="0" dirty="0"/>
                        <a:t>  «Elisa 10 - antenna salute, un riferimento sul territorio»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800" b="1" dirty="0"/>
                        <a:t>€ 3.000,00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553">
                <a:tc>
                  <a:txBody>
                    <a:bodyPr/>
                    <a:lstStyle/>
                    <a:p>
                      <a:r>
                        <a:rPr lang="it-IT" sz="1800" dirty="0"/>
                        <a:t>Progetto «Comprendere le variabili di malattia»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800" b="1" dirty="0"/>
                        <a:t>€ 2.000,00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553">
                <a:tc>
                  <a:txBody>
                    <a:bodyPr/>
                    <a:lstStyle/>
                    <a:p>
                      <a:r>
                        <a:rPr lang="it-IT" sz="1800" dirty="0"/>
                        <a:t>Progetto</a:t>
                      </a:r>
                      <a:r>
                        <a:rPr lang="it-IT" sz="1800" baseline="0" dirty="0"/>
                        <a:t> «</a:t>
                      </a:r>
                      <a:r>
                        <a:rPr lang="it-IT" sz="1800" dirty="0"/>
                        <a:t>Burkina Faso 2020, insieme per la salute</a:t>
                      </a:r>
                      <a:r>
                        <a:rPr lang="it-IT" sz="1800" baseline="0" dirty="0"/>
                        <a:t>»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800" b="1" dirty="0"/>
                        <a:t>€ 4.020,66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553">
                <a:tc>
                  <a:txBody>
                    <a:bodyPr/>
                    <a:lstStyle/>
                    <a:p>
                      <a:r>
                        <a:rPr lang="it-IT" sz="1800" dirty="0"/>
                        <a:t>Progetto «Burkina Faso 2021, insieme per la salute»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800" b="1" dirty="0"/>
                        <a:t>€ 2.010,33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553">
                <a:tc>
                  <a:txBody>
                    <a:bodyPr/>
                    <a:lstStyle/>
                    <a:p>
                      <a:r>
                        <a:rPr lang="it-IT" sz="1800" dirty="0"/>
                        <a:t>Aggiornamento sito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800" b="1" dirty="0"/>
                        <a:t>€ 1.976,00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553">
                <a:tc>
                  <a:txBody>
                    <a:bodyPr/>
                    <a:lstStyle/>
                    <a:p>
                      <a:r>
                        <a:rPr lang="it-IT" sz="1800" dirty="0">
                          <a:solidFill>
                            <a:schemeClr val="tx1"/>
                          </a:solidFill>
                        </a:rPr>
                        <a:t>Spese per Notaio e Commercialista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800" b="1" dirty="0"/>
                        <a:t>€ </a:t>
                      </a:r>
                      <a:r>
                        <a:rPr lang="it-IT" sz="1800" b="1" dirty="0">
                          <a:solidFill>
                            <a:schemeClr val="tx1"/>
                          </a:solidFill>
                        </a:rPr>
                        <a:t>1.121,49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5448">
                <a:tc>
                  <a:txBody>
                    <a:bodyPr/>
                    <a:lstStyle/>
                    <a:p>
                      <a:r>
                        <a:rPr lang="it-IT" sz="1800" dirty="0">
                          <a:solidFill>
                            <a:schemeClr val="tx1"/>
                          </a:solidFill>
                        </a:rPr>
                        <a:t>Altre Spese (Assicurazione, Corso fundraising, Editing e oneri bancari</a:t>
                      </a:r>
                      <a:r>
                        <a:rPr lang="it-IT" sz="180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800" b="1" dirty="0"/>
                        <a:t>€ </a:t>
                      </a:r>
                      <a:r>
                        <a:rPr lang="it-IT" sz="1800" b="1" dirty="0">
                          <a:solidFill>
                            <a:schemeClr val="tx1"/>
                          </a:solidFill>
                        </a:rPr>
                        <a:t>962,75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5448">
                <a:tc>
                  <a:txBody>
                    <a:bodyPr/>
                    <a:lstStyle/>
                    <a:p>
                      <a:r>
                        <a:rPr lang="it-IT" sz="1800" b="1" dirty="0"/>
                        <a:t>Totale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800" b="1" dirty="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lang="it-IT" sz="1800" b="1" dirty="0"/>
                        <a:t>€ </a:t>
                      </a:r>
                      <a:r>
                        <a:rPr lang="it-IT" sz="1800" b="1" dirty="0">
                          <a:solidFill>
                            <a:schemeClr val="tx1"/>
                          </a:solidFill>
                        </a:rPr>
                        <a:t>26.591,23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1C1CEC45-5D56-42BC-8D45-5D6EBBB20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91F2-637D-4219-B1F3-D3BCD1CD4200}" type="slidenum">
              <a:rPr lang="it-IT" smtClean="0"/>
              <a:pPr/>
              <a:t>4</a:t>
            </a:fld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6BB4110A-04C6-48DF-94AD-FD4BD03A7D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6154164"/>
            <a:ext cx="1296144" cy="49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848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476671"/>
            <a:ext cx="7886700" cy="79208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b="1" dirty="0">
                <a:latin typeface="+mn-lt"/>
              </a:rPr>
              <a:t>ATTIVITÀ PREVISTE NEL 2021 </a:t>
            </a: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2411221"/>
              </p:ext>
            </p:extLst>
          </p:nvPr>
        </p:nvGraphicFramePr>
        <p:xfrm>
          <a:off x="628650" y="1412776"/>
          <a:ext cx="7886699" cy="4694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70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6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1270135096"/>
                    </a:ext>
                  </a:extLst>
                </a:gridCol>
                <a:gridCol w="1783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655">
                <a:tc>
                  <a:txBody>
                    <a:bodyPr/>
                    <a:lstStyle/>
                    <a:p>
                      <a:pPr algn="l"/>
                      <a:r>
                        <a:rPr lang="it-IT" sz="1600" dirty="0"/>
                        <a:t>PROGETTO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/>
                        <a:t>ATTIVITA’ NELL’ANNO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/>
                        <a:t>FINANZIAMENTO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/>
                        <a:t>TERMINE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662">
                <a:tc>
                  <a:txBody>
                    <a:bodyPr/>
                    <a:lstStyle/>
                    <a:p>
                      <a:r>
                        <a:rPr lang="it-IT" sz="1400" b="1" dirty="0"/>
                        <a:t>«BURKINA FASO 2021, Insieme per la salute»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Sviluppo e completamento del progetto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ASPIC (€ 2.010)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1" dirty="0"/>
                        <a:t>31/12/2021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811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«Elisa 10, Antenna salute. Un riferimento sul territorio»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1" dirty="0"/>
                        <a:t>Sviluppo del progetto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ASPIC (€ 1.700+5.710)</a:t>
                      </a:r>
                      <a:br>
                        <a:rPr lang="it-IT" sz="1400" b="1" dirty="0"/>
                      </a:br>
                      <a:r>
                        <a:rPr lang="it-IT" sz="1400" b="1" dirty="0"/>
                        <a:t>Comune TO (€ 4.000)</a:t>
                      </a:r>
                      <a:br>
                        <a:rPr lang="it-IT" sz="1400" b="1" dirty="0"/>
                      </a:br>
                      <a:r>
                        <a:rPr lang="it-IT" sz="1400" b="1" dirty="0"/>
                        <a:t>Regione Piemonte (€ 22.840)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/>
                    </a:p>
                    <a:p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1" dirty="0"/>
                        <a:t>- 31/07/2021 per attività cofinanziate dal Comune</a:t>
                      </a:r>
                    </a:p>
                    <a:p>
                      <a:r>
                        <a:rPr lang="it-IT" sz="1400" b="1" dirty="0"/>
                        <a:t>- 31/05/2022 per attività cofinanziate dalla Regione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6892">
                <a:tc>
                  <a:txBody>
                    <a:bodyPr/>
                    <a:lstStyle/>
                    <a:p>
                      <a:r>
                        <a:rPr lang="it-IT" sz="1400" b="1" dirty="0"/>
                        <a:t>«Comprendere le variabili di malattia»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Sviluppo e completamento del progetto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ASPIC </a:t>
                      </a:r>
                      <a:br>
                        <a:rPr lang="it-IT" sz="1400" b="1" dirty="0"/>
                      </a:br>
                      <a:r>
                        <a:rPr lang="it-IT" sz="1400" b="1" dirty="0"/>
                        <a:t>Fondazione CRT (€ 4.000)</a:t>
                      </a:r>
                      <a:br>
                        <a:rPr lang="it-IT" sz="1400" b="1" dirty="0"/>
                      </a:b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1" dirty="0"/>
                        <a:t>31/07/2021</a:t>
                      </a:r>
                      <a:br>
                        <a:rPr lang="it-IT" sz="1400" b="1" dirty="0"/>
                      </a:br>
                      <a:r>
                        <a:rPr lang="it-IT" sz="1200" b="1" dirty="0"/>
                        <a:t>(rendicontazione 03/01/2023)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1831">
                <a:tc>
                  <a:txBody>
                    <a:bodyPr/>
                    <a:lstStyle/>
                    <a:p>
                      <a:r>
                        <a:rPr lang="it-IT" sz="1400" b="1" dirty="0"/>
                        <a:t>«Ottimizzazione dell’uso degli antibiotici in ospedale»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1" dirty="0"/>
                        <a:t>Sviluppo del progetto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1" dirty="0"/>
                        <a:t>ASPIC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1" dirty="0"/>
                        <a:t>31/12/2021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844">
                <a:tc>
                  <a:txBody>
                    <a:bodyPr/>
                    <a:lstStyle/>
                    <a:p>
                      <a:r>
                        <a:rPr lang="it-IT" sz="1400" b="1" baseline="0" dirty="0"/>
                        <a:t>«Aggiornamento sito web»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1" dirty="0"/>
                        <a:t>Implementazione continua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1" dirty="0"/>
                        <a:t>ASPIC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1" dirty="0"/>
                        <a:t>N.A.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215F88F1-0FB0-4250-A18F-0DEAC8AF3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91F2-637D-4219-B1F3-D3BCD1CD4200}" type="slidenum">
              <a:rPr lang="it-IT" smtClean="0"/>
              <a:pPr/>
              <a:t>5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546061B1-F7E8-4AA9-AFE5-7F4D32FDC4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6154164"/>
            <a:ext cx="1296144" cy="49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919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2928" cy="100811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IMPEGNI ECONOMICI 2021. PREVENTIVO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2567864"/>
              </p:ext>
            </p:extLst>
          </p:nvPr>
        </p:nvGraphicFramePr>
        <p:xfrm>
          <a:off x="395536" y="1591859"/>
          <a:ext cx="8352928" cy="4587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2946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/>
                        <a:t>USCITE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/>
                        <a:t>DESCRIZIONE SPESE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/>
                        <a:t>CONTRIBUTI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699">
                <a:tc>
                  <a:txBody>
                    <a:bodyPr/>
                    <a:lstStyle/>
                    <a:p>
                      <a:r>
                        <a:rPr lang="it-IT" sz="1400" b="1" dirty="0"/>
                        <a:t>Progetto «Burkina Faso 2021, Insieme per la salute»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400" b="1" dirty="0"/>
                        <a:t>€ 2.010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400" b="1" dirty="0"/>
                        <a:t>Assistenza medico-infermieristica, fornitura farmaci e materiale per l’igiene personale e collettiva.</a:t>
                      </a:r>
                      <a:br>
                        <a:rPr lang="it-IT" sz="1400" b="1" dirty="0"/>
                      </a:br>
                      <a:r>
                        <a:rPr lang="it-IT" sz="1400" b="1" dirty="0"/>
                        <a:t>Acquisto di sementi, mangimi, piccoli animali da cortile.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€ 0</a:t>
                      </a:r>
                    </a:p>
                    <a:p>
                      <a:pPr algn="l"/>
                      <a:endParaRPr lang="it-IT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80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Progetto «Elisa 10, Antenna salute. Un riferimento sul territorio»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€ 5.700 (parte finanziata dal Comune)</a:t>
                      </a:r>
                      <a:br>
                        <a:rPr lang="it-IT" sz="1400" b="1" dirty="0"/>
                      </a:br>
                      <a:r>
                        <a:rPr lang="it-IT" sz="1400" b="1" dirty="0"/>
                        <a:t>€ 22.840 (parte finanziata dalla Regione), 80% del costo totale del progetto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Corsi di alfabetizzazione sanitaria rivolti a donne migranti.</a:t>
                      </a:r>
                      <a:br>
                        <a:rPr lang="it-IT" sz="1400" b="1" dirty="0"/>
                      </a:br>
                      <a:r>
                        <a:rPr lang="it-IT" sz="1400" b="1" dirty="0"/>
                        <a:t>Visite specialistiche ed esami diagnostici.</a:t>
                      </a:r>
                      <a:br>
                        <a:rPr lang="it-IT" sz="1400" b="1" dirty="0"/>
                      </a:br>
                      <a:r>
                        <a:rPr lang="it-IT" sz="1400" b="1" dirty="0"/>
                        <a:t>Formazione di </a:t>
                      </a:r>
                      <a:r>
                        <a:rPr lang="it-IT" sz="1400" b="1" i="1" dirty="0"/>
                        <a:t>Peer </a:t>
                      </a:r>
                      <a:r>
                        <a:rPr lang="it-IT" sz="1400" b="1" i="1" dirty="0" err="1"/>
                        <a:t>Educators</a:t>
                      </a:r>
                      <a:r>
                        <a:rPr lang="it-IT" sz="1400" b="1" i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€ 4.000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(Comune di Torino)</a:t>
                      </a:r>
                      <a:br>
                        <a:rPr lang="it-IT" sz="1400" b="1" dirty="0"/>
                      </a:br>
                      <a:r>
                        <a:rPr lang="it-IT" sz="1400" b="1" dirty="0"/>
                        <a:t>€ 22.840</a:t>
                      </a:r>
                    </a:p>
                    <a:p>
                      <a:pPr algn="l"/>
                      <a:r>
                        <a:rPr lang="it-IT" sz="1400" b="1" dirty="0"/>
                        <a:t>(Regione Piemonte)</a:t>
                      </a:r>
                    </a:p>
                    <a:p>
                      <a:pPr algn="l"/>
                      <a:endParaRPr lang="it-IT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698087"/>
                  </a:ext>
                </a:extLst>
              </a:tr>
              <a:tr h="306809">
                <a:tc>
                  <a:txBody>
                    <a:bodyPr/>
                    <a:lstStyle/>
                    <a:p>
                      <a:r>
                        <a:rPr lang="it-IT" sz="1400" b="1" dirty="0"/>
                        <a:t>Progetto «Comprendere le variabili di malattia»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400" b="1" dirty="0"/>
                        <a:t>€ 2.000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400" b="1" dirty="0"/>
                        <a:t>Interviste, redazione di schede anamnestiche, relazione finale.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€ 4.000</a:t>
                      </a:r>
                    </a:p>
                    <a:p>
                      <a:pPr algn="l"/>
                      <a:r>
                        <a:rPr lang="it-IT" sz="1400" b="1" dirty="0"/>
                        <a:t>(Fondazione CRT)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13902B7-206C-45E6-AA05-7C9A23DEC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91F2-637D-4219-B1F3-D3BCD1CD4200}" type="slidenum">
              <a:rPr lang="it-IT" smtClean="0"/>
              <a:pPr/>
              <a:t>6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FC0915B9-3529-49AC-A0CE-72490CD6BF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6154164"/>
            <a:ext cx="1296144" cy="49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336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2928" cy="100811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IMPEGNI ECONOMICI 2021. PREVENTIVO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3750538"/>
              </p:ext>
            </p:extLst>
          </p:nvPr>
        </p:nvGraphicFramePr>
        <p:xfrm>
          <a:off x="395536" y="1591859"/>
          <a:ext cx="8352928" cy="2850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2946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/>
                        <a:t>USCITE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/>
                        <a:t>DESCRIZIONE SPESE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/>
                        <a:t>CONTRIBUTI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58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Progetto «Ottimizzazione dell’uso degli antibiotici in ospedale»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400" b="1" dirty="0"/>
                        <a:t>€ 0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400" b="1" dirty="0"/>
                        <a:t>Adattamento programma informatico di Unità Operative ospedaliere e raccolta dati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/>
                        <a:t>€ 0</a:t>
                      </a:r>
                    </a:p>
                    <a:p>
                      <a:pPr algn="l"/>
                      <a:endParaRPr lang="it-IT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383191"/>
                  </a:ext>
                </a:extLst>
              </a:tr>
              <a:tr h="237584">
                <a:tc>
                  <a:txBody>
                    <a:bodyPr/>
                    <a:lstStyle/>
                    <a:p>
                      <a:r>
                        <a:rPr lang="it-IT" sz="1400" b="1" dirty="0"/>
                        <a:t>Commercialista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400" b="1" dirty="0"/>
                        <a:t>€ 700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400" b="1" dirty="0"/>
                        <a:t>Assistenza fiscale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it-IT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584">
                <a:tc>
                  <a:txBody>
                    <a:bodyPr/>
                    <a:lstStyle/>
                    <a:p>
                      <a:r>
                        <a:rPr lang="it-IT" sz="1400" b="1" dirty="0"/>
                        <a:t>Aggiornamento sito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400" b="1"/>
                        <a:t>€ </a:t>
                      </a:r>
                      <a:r>
                        <a:rPr lang="it-IT" sz="1400" b="1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it-IT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237855"/>
                  </a:ext>
                </a:extLst>
              </a:tr>
              <a:tr h="237584">
                <a:tc>
                  <a:txBody>
                    <a:bodyPr/>
                    <a:lstStyle/>
                    <a:p>
                      <a:r>
                        <a:rPr lang="it-IT" sz="1400" b="1" dirty="0"/>
                        <a:t>Varie (Assicurazione, Banca, ...)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400" b="1" dirty="0"/>
                        <a:t>€ 700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it-IT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4613746"/>
                  </a:ext>
                </a:extLst>
              </a:tr>
              <a:tr h="237584">
                <a:tc>
                  <a:txBody>
                    <a:bodyPr/>
                    <a:lstStyle/>
                    <a:p>
                      <a:r>
                        <a:rPr lang="it-IT" sz="1400" b="1" dirty="0"/>
                        <a:t>TOTALE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400" b="1" dirty="0"/>
                        <a:t>€ 34.450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it-IT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369951"/>
                  </a:ext>
                </a:extLst>
              </a:tr>
            </a:tbl>
          </a:graphicData>
        </a:graphic>
      </p:graphicFrame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13902B7-206C-45E6-AA05-7C9A23DEC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91F2-637D-4219-B1F3-D3BCD1CD4200}" type="slidenum">
              <a:rPr lang="it-IT" smtClean="0"/>
              <a:pPr/>
              <a:t>7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8855B8A4-BB5E-4D2D-AB7B-34AA73DBFE1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6154164"/>
            <a:ext cx="1296144" cy="49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738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0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0363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b="1" dirty="0">
                <a:latin typeface="+mn-lt"/>
              </a:rPr>
              <a:t>ENTRATE 2021. PREVENTIVO 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4887177"/>
              </p:ext>
            </p:extLst>
          </p:nvPr>
        </p:nvGraphicFramePr>
        <p:xfrm>
          <a:off x="628650" y="2017682"/>
          <a:ext cx="7886700" cy="3532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9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70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3073">
                <a:tc>
                  <a:txBody>
                    <a:bodyPr/>
                    <a:lstStyle/>
                    <a:p>
                      <a:r>
                        <a:rPr lang="it-IT" sz="2000" b="1" dirty="0"/>
                        <a:t>TIPOLOGIA ENTRATE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b="1" dirty="0"/>
                        <a:t>IMPORTO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116">
                <a:tc>
                  <a:txBody>
                    <a:bodyPr/>
                    <a:lstStyle/>
                    <a:p>
                      <a:r>
                        <a:rPr lang="it-IT" sz="2000" dirty="0"/>
                        <a:t>Quote associative (23 associati)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b="1" dirty="0"/>
                        <a:t>€ 1.150,00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116">
                <a:tc>
                  <a:txBody>
                    <a:bodyPr/>
                    <a:lstStyle/>
                    <a:p>
                      <a:r>
                        <a:rPr lang="it-IT" sz="2000" dirty="0"/>
                        <a:t>Donazioni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b="1" dirty="0"/>
                        <a:t>€ 3.000,00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16">
                <a:tc>
                  <a:txBody>
                    <a:bodyPr/>
                    <a:lstStyle/>
                    <a:p>
                      <a:r>
                        <a:rPr lang="it-IT" sz="2000" dirty="0"/>
                        <a:t>Comune di Torino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dirty="0"/>
                        <a:t>€ 4.000,00</a:t>
                      </a:r>
                      <a:br>
                        <a:rPr lang="it-IT" sz="2000" b="1" dirty="0"/>
                      </a:br>
                      <a:r>
                        <a:rPr lang="it-IT" sz="1600" dirty="0"/>
                        <a:t>(di cui 2.800 in cassa)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116">
                <a:tc>
                  <a:txBody>
                    <a:bodyPr/>
                    <a:lstStyle/>
                    <a:p>
                      <a:r>
                        <a:rPr lang="it-IT" sz="2000" dirty="0"/>
                        <a:t>Contributo</a:t>
                      </a:r>
                      <a:r>
                        <a:rPr lang="it-IT" sz="2000" baseline="0" dirty="0"/>
                        <a:t> 5xmille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b="1" dirty="0"/>
                        <a:t>€ 0,00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116">
                <a:tc>
                  <a:txBody>
                    <a:bodyPr/>
                    <a:lstStyle/>
                    <a:p>
                      <a:r>
                        <a:rPr lang="it-IT" sz="2000" dirty="0"/>
                        <a:t>Contributo Regione Piemonte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dirty="0"/>
                        <a:t>€ 18.200,00</a:t>
                      </a:r>
                      <a:br>
                        <a:rPr lang="it-IT" sz="2000" b="1" dirty="0"/>
                      </a:br>
                      <a:r>
                        <a:rPr lang="it-IT" sz="1600" dirty="0"/>
                        <a:t>(80% del totale)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116">
                <a:tc>
                  <a:txBody>
                    <a:bodyPr/>
                    <a:lstStyle/>
                    <a:p>
                      <a:r>
                        <a:rPr lang="it-IT" sz="2000" b="1" dirty="0"/>
                        <a:t>Totale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dirty="0"/>
                        <a:t>€</a:t>
                      </a:r>
                      <a:r>
                        <a:rPr lang="it-IT" sz="2000" dirty="0"/>
                        <a:t> </a:t>
                      </a:r>
                      <a:r>
                        <a:rPr lang="it-IT" sz="2000" b="1" dirty="0"/>
                        <a:t>26.350,00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A41C6197-7BFB-473C-BAE4-DAF175E41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91F2-637D-4219-B1F3-D3BCD1CD4200}" type="slidenum">
              <a:rPr lang="it-IT" smtClean="0"/>
              <a:pPr/>
              <a:t>8</a:t>
            </a:fld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66172497-D804-4F2D-BA84-3E6AC76373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6154164"/>
            <a:ext cx="1296144" cy="49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175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46194" y="332656"/>
            <a:ext cx="8064896" cy="113813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b="1" dirty="0">
                <a:latin typeface="+mn-lt"/>
              </a:rPr>
              <a:t>BILANCIO PREVENTIVO</a:t>
            </a:r>
            <a:br>
              <a:rPr lang="it-IT" b="1" dirty="0">
                <a:latin typeface="+mn-lt"/>
              </a:rPr>
            </a:br>
            <a:r>
              <a:rPr lang="it-IT" b="1" dirty="0">
                <a:latin typeface="+mn-lt"/>
              </a:rPr>
              <a:t>ANNO 2021</a:t>
            </a: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8417094"/>
              </p:ext>
            </p:extLst>
          </p:nvPr>
        </p:nvGraphicFramePr>
        <p:xfrm>
          <a:off x="446194" y="1844824"/>
          <a:ext cx="8064896" cy="300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CONTO  CORRENTE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r>
                        <a:rPr lang="it-IT" sz="2000" b="1" dirty="0"/>
                        <a:t>Disponibilità al 31/12/2020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</a:rPr>
                        <a:t>18.745,22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/>
                      <a:r>
                        <a:rPr lang="it-IT" sz="2000" b="1" dirty="0"/>
                        <a:t>Entrate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/>
                        <a:t>26.350,00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/>
                      <a:r>
                        <a:rPr lang="it-IT" sz="2000" b="1" dirty="0"/>
                        <a:t>Uscite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</a:rPr>
                        <a:t>34.450,00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/>
                      <a:r>
                        <a:rPr lang="it-IT" sz="2000" b="1" dirty="0"/>
                        <a:t>Disponibilità al 31/12/2021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</a:rPr>
                        <a:t>10.645,22</a:t>
                      </a:r>
                    </a:p>
                    <a:p>
                      <a:pPr algn="ctr"/>
                      <a:endParaRPr lang="it-I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F962A2BB-71DC-430B-AA6E-AC3975606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91F2-637D-4219-B1F3-D3BCD1CD4200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BD8DB73-8FE0-46EC-A504-449B9C69B3BE}"/>
              </a:ext>
            </a:extLst>
          </p:cNvPr>
          <p:cNvSpPr txBox="1"/>
          <p:nvPr/>
        </p:nvSpPr>
        <p:spPr>
          <a:xfrm>
            <a:off x="446194" y="4849864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N.B. poiché la quota più consistente delle spese riguarda la parte di progetto ELISA 10 finanziata dalla Regione Piemonte, in assenza del ricevimento dell’anticipo (pari a € 18.200), lo sviluppo del progetto stesso nel corso del 2021 sarà commisurato alle disponibilità finanziarie effettive.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357BF486-4965-4B8E-AAC1-8E05F81887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6154164"/>
            <a:ext cx="1296144" cy="49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7365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4075</TotalTime>
  <Words>668</Words>
  <Application>Microsoft Office PowerPoint</Application>
  <PresentationFormat>Presentazione su schermo (4:3)</PresentationFormat>
  <Paragraphs>152</Paragraphs>
  <Slides>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di Office</vt:lpstr>
      <vt:lpstr>ASSEMBLEA ORDINARIA DEI SOCI</vt:lpstr>
      <vt:lpstr>RENDICONTO ECONOMICO  ANNO 2020</vt:lpstr>
      <vt:lpstr>ENTRATE ANNO 2020</vt:lpstr>
      <vt:lpstr>USCITE ANNO 2020</vt:lpstr>
      <vt:lpstr>ATTIVITÀ PREVISTE NEL 2021 </vt:lpstr>
      <vt:lpstr>IMPEGNI ECONOMICI 2021. PREVENTIVO</vt:lpstr>
      <vt:lpstr>IMPEGNI ECONOMICI 2021. PREVENTIVO</vt:lpstr>
      <vt:lpstr>ENTRATE 2021. PREVENTIVO </vt:lpstr>
      <vt:lpstr>BILANCIO PREVENTIVO ANNO 2021</vt:lpstr>
    </vt:vector>
  </TitlesOfParts>
  <Company>Administrator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Silvia</cp:lastModifiedBy>
  <cp:revision>283</cp:revision>
  <cp:lastPrinted>2021-06-05T09:04:53Z</cp:lastPrinted>
  <dcterms:created xsi:type="dcterms:W3CDTF">2014-02-17T15:17:14Z</dcterms:created>
  <dcterms:modified xsi:type="dcterms:W3CDTF">2021-06-12T08:48:07Z</dcterms:modified>
</cp:coreProperties>
</file>